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88" r:id="rId16"/>
    <p:sldId id="277" r:id="rId17"/>
    <p:sldId id="278" r:id="rId18"/>
    <p:sldId id="279" r:id="rId19"/>
    <p:sldId id="280" r:id="rId20"/>
    <p:sldId id="287" r:id="rId21"/>
    <p:sldId id="283" r:id="rId22"/>
    <p:sldId id="286" r:id="rId23"/>
    <p:sldId id="284" r:id="rId24"/>
    <p:sldId id="285" r:id="rId25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737" autoAdjust="0"/>
  </p:normalViewPr>
  <p:slideViewPr>
    <p:cSldViewPr>
      <p:cViewPr varScale="1">
        <p:scale>
          <a:sx n="66" d="100"/>
          <a:sy n="66" d="100"/>
        </p:scale>
        <p:origin x="-14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175CA-535E-4AB9-B896-FEF59792AD3B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C517D-E583-4959-9B9D-B9391B35C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29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690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23633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33296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6216" y="6237312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0B5677-3E1E-494E-B896-4505AE341BD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6903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23633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33296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6216" y="6237312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0B5677-3E1E-494E-B896-4505AE341BD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65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8976"/>
            <a:ext cx="9144000" cy="594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490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23633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33296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6216" y="6237312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0B5677-3E1E-494E-B896-4505AE341BD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1168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7705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7687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23633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33296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6216" y="6237312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0B5677-3E1E-494E-B896-4505AE341BD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7449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23633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33296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6216" y="6237312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0B5677-3E1E-494E-B896-4505AE341BD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0652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23633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33296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6216" y="6237312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0B5677-3E1E-494E-B896-4505AE341BD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787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23633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33296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6216" y="6237312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0B5677-3E1E-494E-B896-4505AE341BD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3704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23633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33296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6216" y="6237312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0B5677-3E1E-494E-B896-4505AE341BD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40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23633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33296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6216" y="6237312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0B5677-3E1E-494E-B896-4505AE341BD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5960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23633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33296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6216" y="6237312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0B5677-3E1E-494E-B896-4505AE341BD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7036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39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23633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33296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6216" y="6237312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0B5677-3E1E-494E-B896-4505AE341BD1}" type="slidenum">
              <a:rPr lang="en-GB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51520" y="1844824"/>
            <a:ext cx="8640960" cy="1976264"/>
          </a:xfrm>
          <a:noFill/>
          <a:ln/>
        </p:spPr>
        <p:txBody>
          <a:bodyPr/>
          <a:lstStyle/>
          <a:p>
            <a:r>
              <a:rPr lang="en-GB" sz="4000" dirty="0" smtClean="0"/>
              <a:t>The Evolving Evolutionary Spectrum</a:t>
            </a:r>
            <a:endParaRPr lang="en-GB" sz="4000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899592" y="4149080"/>
            <a:ext cx="7344816" cy="1752600"/>
          </a:xfrm>
          <a:noFill/>
          <a:ln/>
        </p:spPr>
        <p:txBody>
          <a:bodyPr/>
          <a:lstStyle/>
          <a:p>
            <a:r>
              <a:rPr lang="en-US" dirty="0" smtClean="0"/>
              <a:t>Mark </a:t>
            </a:r>
            <a:r>
              <a:rPr lang="en-US" dirty="0" err="1" smtClean="0"/>
              <a:t>Fiecas</a:t>
            </a:r>
            <a:endParaRPr lang="en-US" dirty="0" smtClean="0"/>
          </a:p>
          <a:p>
            <a:r>
              <a:rPr lang="en-US" dirty="0" smtClean="0"/>
              <a:t>Hernando </a:t>
            </a:r>
            <a:r>
              <a:rPr lang="en-US" dirty="0" err="1" smtClean="0"/>
              <a:t>Ombao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Characteristics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Evolving over </a:t>
            </a:r>
            <a:r>
              <a:rPr lang="en-GB" dirty="0" smtClean="0">
                <a:solidFill>
                  <a:srgbClr val="FF0000"/>
                </a:solidFill>
              </a:rPr>
              <a:t>time within a trial</a:t>
            </a:r>
          </a:p>
          <a:p>
            <a:pPr marL="0" indent="0" algn="ctr">
              <a:buNone/>
            </a:pPr>
            <a:endParaRPr lang="en-GB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GB" dirty="0" err="1" smtClean="0">
                <a:solidFill>
                  <a:srgbClr val="FF0000"/>
                </a:solidFill>
              </a:rPr>
              <a:t>Nonidentical</a:t>
            </a:r>
            <a:r>
              <a:rPr lang="en-GB" dirty="0" smtClean="0">
                <a:solidFill>
                  <a:srgbClr val="FF0000"/>
                </a:solidFill>
              </a:rPr>
              <a:t> trials </a:t>
            </a:r>
            <a:r>
              <a:rPr lang="en-GB" dirty="0" smtClean="0"/>
              <a:t>across the experiment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80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Time Series Models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Weakly stationary time series (</a:t>
            </a:r>
            <a:r>
              <a:rPr lang="en-US" dirty="0" err="1"/>
              <a:t>Brillinger</a:t>
            </a:r>
            <a:r>
              <a:rPr lang="en-US" dirty="0"/>
              <a:t>, 1981</a:t>
            </a:r>
            <a:r>
              <a:rPr lang="en-US" dirty="0" smtClean="0"/>
              <a:t>):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2814638"/>
            <a:ext cx="69246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36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Time Series Models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Locally stationary time series </a:t>
            </a:r>
            <a:r>
              <a:rPr lang="en-US" dirty="0" smtClean="0"/>
              <a:t>(</a:t>
            </a:r>
            <a:r>
              <a:rPr lang="en-US" dirty="0" err="1" smtClean="0"/>
              <a:t>Guo</a:t>
            </a:r>
            <a:r>
              <a:rPr lang="en-US" dirty="0" smtClean="0"/>
              <a:t> et al, 2003):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2814638"/>
            <a:ext cx="78009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34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Time-Frequency Plots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644" y="1268760"/>
            <a:ext cx="6170711" cy="458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05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Evidence of </a:t>
            </a:r>
            <a:r>
              <a:rPr lang="en-GB" dirty="0" err="1" smtClean="0"/>
              <a:t>Nonidentical</a:t>
            </a:r>
            <a:r>
              <a:rPr lang="en-GB" dirty="0" smtClean="0"/>
              <a:t> Trials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185863"/>
            <a:ext cx="80010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93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The Evolving Evolutionary Spectru</a:t>
            </a:r>
            <a:r>
              <a:rPr lang="en-GB" sz="3600" dirty="0"/>
              <a:t>m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1026" name="Picture 2" descr="C:\Users\markf\Dropbox\Public\lfp_animat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88374"/>
            <a:ext cx="10369152" cy="308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65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arkf\Desktop\power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63" y="1038390"/>
            <a:ext cx="4383273" cy="483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Time-Replicate-time Plots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91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markf\Desktop\power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617" y="837383"/>
            <a:ext cx="4612766" cy="509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Time-Replicate-time Plots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9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Time-Replicate-time Plots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27650" name="Picture 2" descr="C:\Users\markf\Desktop\coh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600" y="1197195"/>
            <a:ext cx="6138800" cy="468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17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Model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slowly evolving </a:t>
            </a:r>
            <a:r>
              <a:rPr lang="en-US" dirty="0" smtClean="0"/>
              <a:t>locally </a:t>
            </a:r>
            <a:r>
              <a:rPr lang="en-US" dirty="0"/>
              <a:t>stationary </a:t>
            </a:r>
            <a:r>
              <a:rPr lang="en-US" dirty="0" smtClean="0"/>
              <a:t>process: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2814639"/>
            <a:ext cx="8748464" cy="116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04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Evidence of </a:t>
            </a:r>
            <a:r>
              <a:rPr lang="en-GB" dirty="0" err="1"/>
              <a:t>Nonidentical</a:t>
            </a:r>
            <a:r>
              <a:rPr lang="en-GB" dirty="0"/>
              <a:t> Trials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18" y="1183947"/>
            <a:ext cx="3125963" cy="465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44208" y="5645349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Gasser et al, 1983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Discussion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 smtClean="0"/>
              <a:t>How does the evolution relate to </a:t>
            </a:r>
            <a:r>
              <a:rPr lang="en-GB" dirty="0" smtClean="0">
                <a:solidFill>
                  <a:srgbClr val="FF0000"/>
                </a:solidFill>
              </a:rPr>
              <a:t>behaviour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24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Discussion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 smtClean="0"/>
              <a:t>Averaging over the trials may yield an </a:t>
            </a:r>
            <a:r>
              <a:rPr lang="en-GB" dirty="0" smtClean="0">
                <a:solidFill>
                  <a:srgbClr val="FF0000"/>
                </a:solidFill>
              </a:rPr>
              <a:t>incorrect characterization</a:t>
            </a:r>
            <a:r>
              <a:rPr lang="en-GB" dirty="0" smtClean="0"/>
              <a:t> of the data.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271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Discussion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The trials may be </a:t>
            </a:r>
            <a:r>
              <a:rPr lang="en-GB" dirty="0" smtClean="0">
                <a:solidFill>
                  <a:srgbClr val="FF0000"/>
                </a:solidFill>
              </a:rPr>
              <a:t>correlated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899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Hernando </a:t>
            </a:r>
            <a:r>
              <a:rPr lang="en-GB" dirty="0" err="1" smtClean="0"/>
              <a:t>Ombao</a:t>
            </a:r>
            <a:r>
              <a:rPr lang="en-GB" dirty="0" smtClean="0"/>
              <a:t>, UCI Statistics</a:t>
            </a:r>
          </a:p>
          <a:p>
            <a:r>
              <a:rPr lang="en-GB" dirty="0" err="1" smtClean="0"/>
              <a:t>Emad</a:t>
            </a:r>
            <a:r>
              <a:rPr lang="en-GB" dirty="0" smtClean="0"/>
              <a:t> </a:t>
            </a:r>
            <a:r>
              <a:rPr lang="en-GB" dirty="0" err="1" smtClean="0"/>
              <a:t>Eskandar</a:t>
            </a:r>
            <a:r>
              <a:rPr lang="en-GB" dirty="0"/>
              <a:t> </a:t>
            </a:r>
            <a:r>
              <a:rPr lang="en-GB" dirty="0" smtClean="0"/>
              <a:t>and Shaun Patel, MGH</a:t>
            </a:r>
          </a:p>
          <a:p>
            <a:r>
              <a:rPr lang="en-GB" dirty="0" smtClean="0"/>
              <a:t>Rainer von Sachs, UCL Statistics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899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“Understanding how the brain works is arguably one of the greatest scientific challenges of our time</a:t>
            </a:r>
            <a:r>
              <a:rPr lang="en-GB" dirty="0" smtClean="0"/>
              <a:t>.”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			- </a:t>
            </a:r>
            <a:r>
              <a:rPr lang="en-GB" dirty="0" err="1" smtClean="0"/>
              <a:t>Alivisatos</a:t>
            </a:r>
            <a:r>
              <a:rPr lang="en-GB" dirty="0" smtClean="0"/>
              <a:t> et al, 2013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28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Evidence of </a:t>
            </a:r>
            <a:r>
              <a:rPr lang="en-GB" dirty="0" err="1" smtClean="0"/>
              <a:t>Nonidentical</a:t>
            </a:r>
            <a:r>
              <a:rPr lang="en-GB" dirty="0" smtClean="0"/>
              <a:t> Trials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78" y="1206736"/>
            <a:ext cx="4201244" cy="469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44208" y="5645349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Duann</a:t>
            </a:r>
            <a:r>
              <a:rPr lang="en-GB" dirty="0" smtClean="0"/>
              <a:t> et al, 2001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985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Evidence of </a:t>
            </a:r>
            <a:r>
              <a:rPr lang="en-GB" dirty="0" err="1"/>
              <a:t>Nonidentical</a:t>
            </a:r>
            <a:r>
              <a:rPr lang="en-GB" dirty="0"/>
              <a:t> Trials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EEG</a:t>
            </a:r>
          </a:p>
          <a:p>
            <a:pPr lvl="1"/>
            <a:r>
              <a:rPr lang="en-GB" sz="2400" dirty="0" smtClean="0"/>
              <a:t>Gasser et al, 1983; </a:t>
            </a:r>
            <a:r>
              <a:rPr lang="en-GB" sz="2400" dirty="0" err="1" smtClean="0"/>
              <a:t>Turetsky</a:t>
            </a:r>
            <a:r>
              <a:rPr lang="en-GB" sz="2400" dirty="0" smtClean="0"/>
              <a:t> et al, 1988</a:t>
            </a:r>
          </a:p>
          <a:p>
            <a:r>
              <a:rPr lang="en-GB" sz="2400" dirty="0" smtClean="0"/>
              <a:t>MEG</a:t>
            </a:r>
          </a:p>
          <a:p>
            <a:pPr lvl="1"/>
            <a:r>
              <a:rPr lang="en-GB" sz="2400" dirty="0"/>
              <a:t>d</a:t>
            </a:r>
            <a:r>
              <a:rPr lang="en-GB" sz="2400" dirty="0" smtClean="0"/>
              <a:t>e </a:t>
            </a:r>
            <a:r>
              <a:rPr lang="en-GB" sz="2400" dirty="0" err="1" smtClean="0"/>
              <a:t>Munck</a:t>
            </a:r>
            <a:r>
              <a:rPr lang="en-GB" sz="2400" dirty="0" smtClean="0"/>
              <a:t> et al, 2004</a:t>
            </a:r>
          </a:p>
          <a:p>
            <a:r>
              <a:rPr lang="en-GB" sz="2400" dirty="0" smtClean="0"/>
              <a:t>fMRI</a:t>
            </a:r>
          </a:p>
          <a:p>
            <a:pPr lvl="1"/>
            <a:r>
              <a:rPr lang="en-GB" sz="2400" dirty="0" err="1" smtClean="0"/>
              <a:t>Duann</a:t>
            </a:r>
            <a:r>
              <a:rPr lang="en-GB" sz="2400" dirty="0" smtClean="0"/>
              <a:t> et al, 2004; </a:t>
            </a:r>
            <a:r>
              <a:rPr lang="en-GB" sz="2400" dirty="0" err="1" smtClean="0"/>
              <a:t>Pfleiderer</a:t>
            </a:r>
            <a:r>
              <a:rPr lang="en-GB" sz="2400" dirty="0"/>
              <a:t> </a:t>
            </a:r>
            <a:r>
              <a:rPr lang="en-GB" sz="2400" dirty="0" smtClean="0"/>
              <a:t>et al, 2002</a:t>
            </a:r>
          </a:p>
          <a:p>
            <a:r>
              <a:rPr lang="en-GB" sz="2400" dirty="0" smtClean="0"/>
              <a:t>Neuronal Spike Trains</a:t>
            </a:r>
          </a:p>
          <a:p>
            <a:pPr lvl="1"/>
            <a:r>
              <a:rPr lang="en-GB" sz="2400" dirty="0" err="1" smtClean="0"/>
              <a:t>Czanner</a:t>
            </a:r>
            <a:r>
              <a:rPr lang="en-GB" sz="2400" dirty="0" smtClean="0"/>
              <a:t> et al, 2008; Smith et al, 2004</a:t>
            </a:r>
          </a:p>
          <a:p>
            <a:r>
              <a:rPr lang="en-GB" sz="2400" dirty="0" smtClean="0"/>
              <a:t>LFPs</a:t>
            </a:r>
          </a:p>
          <a:p>
            <a:pPr lvl="1"/>
            <a:r>
              <a:rPr lang="en-GB" sz="2400" dirty="0" err="1" smtClean="0"/>
              <a:t>Truccolo</a:t>
            </a:r>
            <a:r>
              <a:rPr lang="en-GB" sz="2400" dirty="0" smtClean="0"/>
              <a:t> et al, 2002; </a:t>
            </a:r>
            <a:r>
              <a:rPr lang="en-GB" sz="2400" dirty="0" err="1" smtClean="0"/>
              <a:t>Menzer</a:t>
            </a:r>
            <a:r>
              <a:rPr lang="en-GB" sz="2400" dirty="0" smtClean="0"/>
              <a:t> et al, 2009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08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75" y="1610440"/>
            <a:ext cx="76009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48768" y="5645349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Adapted from </a:t>
            </a:r>
            <a:r>
              <a:rPr lang="en-GB" dirty="0" err="1" smtClean="0"/>
              <a:t>Gorrostieta</a:t>
            </a:r>
            <a:r>
              <a:rPr lang="en-GB" dirty="0" smtClean="0"/>
              <a:t> et al, 2012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Associative Learning Experiment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120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Associative Learning Experiment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1"/>
            <a:ext cx="5847302" cy="424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755576" y="2204864"/>
            <a:ext cx="4248472" cy="35283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19672" y="3943845"/>
            <a:ext cx="1193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Time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93066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214438"/>
            <a:ext cx="78390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4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Characteristics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>
                <a:solidFill>
                  <a:srgbClr val="FF0000"/>
                </a:solidFill>
              </a:rPr>
              <a:t>Small </a:t>
            </a:r>
            <a:r>
              <a:rPr lang="en-GB" dirty="0" smtClean="0"/>
              <a:t>signal-to-noise ratios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13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Characteristics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err="1" smtClean="0">
                <a:solidFill>
                  <a:srgbClr val="FF0000"/>
                </a:solidFill>
              </a:rPr>
              <a:t>Nonstationary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time series data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5677-3E1E-494E-B896-4505AE341BD1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06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1889</TotalTime>
  <Words>272</Words>
  <Application>Microsoft Office PowerPoint</Application>
  <PresentationFormat>On-screen Show (4:3)</PresentationFormat>
  <Paragraphs>89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Default Design</vt:lpstr>
      <vt:lpstr>The Evolving Evolutionary Spectrum</vt:lpstr>
      <vt:lpstr>Evidence of Nonidentical Trials</vt:lpstr>
      <vt:lpstr>Evidence of Nonidentical Trials</vt:lpstr>
      <vt:lpstr>Evidence of Nonidentical Trials</vt:lpstr>
      <vt:lpstr>An Associative Learning Experiment</vt:lpstr>
      <vt:lpstr>An Associative Learning Experiment</vt:lpstr>
      <vt:lpstr>The Data</vt:lpstr>
      <vt:lpstr>Data Characteristics</vt:lpstr>
      <vt:lpstr>Data Characteristics</vt:lpstr>
      <vt:lpstr>Data Characteristics</vt:lpstr>
      <vt:lpstr>The Time Series Models</vt:lpstr>
      <vt:lpstr>The Time Series Models</vt:lpstr>
      <vt:lpstr>Time-Frequency Plots</vt:lpstr>
      <vt:lpstr>Evidence of Nonidentical Trials</vt:lpstr>
      <vt:lpstr>The Evolving Evolutionary Spectrum</vt:lpstr>
      <vt:lpstr>Time-Replicate-time Plots</vt:lpstr>
      <vt:lpstr>Time-Replicate-time Plots</vt:lpstr>
      <vt:lpstr>Time-Replicate-time Plots</vt:lpstr>
      <vt:lpstr>The Model</vt:lpstr>
      <vt:lpstr>Discussion</vt:lpstr>
      <vt:lpstr>Discussion</vt:lpstr>
      <vt:lpstr>Discussion</vt:lpstr>
      <vt:lpstr>Acknowledgements</vt:lpstr>
      <vt:lpstr>PowerPoint Presentation</vt:lpstr>
    </vt:vector>
  </TitlesOfParts>
  <Company>University of Warwick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title style</dc:title>
  <dc:creator>omsiae</dc:creator>
  <cp:lastModifiedBy>Mark Fiecas</cp:lastModifiedBy>
  <cp:revision>41</cp:revision>
  <dcterms:created xsi:type="dcterms:W3CDTF">2009-05-19T09:42:16Z</dcterms:created>
  <dcterms:modified xsi:type="dcterms:W3CDTF">2015-09-03T08:24:55Z</dcterms:modified>
</cp:coreProperties>
</file>